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وان ارائه"/>
          <p:cNvSpPr txBox="1"/>
          <p:nvPr>
            <p:ph type="title" hasCustomPrompt="1"/>
          </p:nvPr>
        </p:nvSpPr>
        <p:spPr>
          <a:xfrm>
            <a:off x="1524000" y="3018778"/>
            <a:ext cx="9144000" cy="1678486"/>
          </a:xfrm>
          <a:prstGeom prst="rect">
            <a:avLst/>
          </a:prstGeom>
        </p:spPr>
        <p:txBody>
          <a:bodyPr/>
          <a:lstStyle>
            <a:lvl1pPr algn="ctr">
              <a:defRPr b="1" sz="5400">
                <a:solidFill>
                  <a:srgbClr val="153D8A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ارائه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524000" y="4961911"/>
            <a:ext cx="9144000" cy="108502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0" indent="45717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0" indent="914353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0" indent="1371531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0" indent="1828708" algn="ctr">
              <a:buSzTx/>
              <a:buFontTx/>
              <a:buNone/>
              <a:defRPr sz="2400">
                <a:solidFill>
                  <a:srgbClr val="808080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نام ارائه دهنده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traight Connector 9"/>
          <p:cNvSpPr/>
          <p:nvPr/>
        </p:nvSpPr>
        <p:spPr>
          <a:xfrm>
            <a:off x="1524000" y="4829586"/>
            <a:ext cx="9144000" cy="1"/>
          </a:xfrm>
          <a:prstGeom prst="line">
            <a:avLst/>
          </a:prstGeom>
          <a:ln w="635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564" y="831505"/>
            <a:ext cx="1304872" cy="1271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/>
          <p:nvPr>
            <p:ph type="title"/>
          </p:nvPr>
        </p:nvSpPr>
        <p:spPr>
          <a:xfrm>
            <a:off x="8724902" y="814634"/>
            <a:ext cx="26289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>
            <a:off x="838203" y="814634"/>
            <a:ext cx="7734301" cy="5128974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838206" y="175800"/>
            <a:ext cx="10515600" cy="42545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  <a:lvl2pPr marL="647667" indent="-190490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2pPr>
            <a:lvl3pPr marL="1142941" indent="-228589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3pPr>
            <a:lvl4pPr marL="1625518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4pPr>
            <a:lvl5pPr marL="2082696" indent="-253987">
              <a:buFontTx/>
              <a:defRPr b="1" sz="200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5pPr>
          </a:lstStyle>
          <a:p>
            <a:pPr/>
            <a:r>
              <a:t>فهرست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 Placeholder 4"/>
          <p:cNvSpPr/>
          <p:nvPr>
            <p:ph type="body" sz="half" idx="21"/>
          </p:nvPr>
        </p:nvSpPr>
        <p:spPr>
          <a:xfrm>
            <a:off x="6203372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Text Placeholder 4"/>
          <p:cNvSpPr/>
          <p:nvPr>
            <p:ph type="body" sz="half" idx="22"/>
          </p:nvPr>
        </p:nvSpPr>
        <p:spPr>
          <a:xfrm>
            <a:off x="838205" y="814194"/>
            <a:ext cx="5150434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4423" y="6124793"/>
            <a:ext cx="663880" cy="662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838206" y="814193"/>
            <a:ext cx="6117922" cy="509809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  <p:sp>
        <p:nvSpPr>
          <p:cNvPr id="39" name="Text Placeholder 4"/>
          <p:cNvSpPr/>
          <p:nvPr>
            <p:ph type="body" sz="half" idx="22"/>
          </p:nvPr>
        </p:nvSpPr>
        <p:spPr>
          <a:xfrm>
            <a:off x="7231067" y="814194"/>
            <a:ext cx="4122739" cy="50976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Rectangle 6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31850" y="1521856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831850" y="4401580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17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53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31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08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Rectangle 10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838200" y="739035"/>
            <a:ext cx="10515600" cy="95165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1242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7421567" y="987431"/>
            <a:ext cx="3932239" cy="1069976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838206" y="987433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21" indent="-261244">
              <a:defRPr sz="3200"/>
            </a:lvl2pPr>
            <a:lvl3pPr marL="1219138" indent="-304785">
              <a:defRPr sz="3200"/>
            </a:lvl3pPr>
            <a:lvl4pPr marL="1737273" indent="-365742">
              <a:defRPr sz="3200"/>
            </a:lvl4pPr>
            <a:lvl5pPr marL="2194451" indent="-365742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21"/>
          </p:nvPr>
        </p:nvSpPr>
        <p:spPr>
          <a:xfrm>
            <a:off x="7421567" y="2057406"/>
            <a:ext cx="3932239" cy="381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39787" y="770846"/>
            <a:ext cx="10515601" cy="9198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178">
              <a:buSzTx/>
              <a:buFontTx/>
              <a:buNone/>
              <a:defRPr b="1" sz="2400"/>
            </a:lvl2pPr>
            <a:lvl3pPr marL="0" indent="914353">
              <a:buSzTx/>
              <a:buFontTx/>
              <a:buNone/>
              <a:defRPr b="1" sz="2400"/>
            </a:lvl3pPr>
            <a:lvl4pPr marL="0" indent="1371531">
              <a:buSzTx/>
              <a:buFontTx/>
              <a:buNone/>
              <a:defRPr b="1" sz="2400"/>
            </a:lvl4pPr>
            <a:lvl5pPr marL="0" indent="1828708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4"/>
          <p:cNvSpPr/>
          <p:nvPr>
            <p:ph type="body" sz="quarter" idx="21"/>
          </p:nvPr>
        </p:nvSpPr>
        <p:spPr>
          <a:xfrm>
            <a:off x="6172203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ext Placeholder 16"/>
          <p:cNvSpPr/>
          <p:nvPr>
            <p:ph type="body" sz="quarter" idx="22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838200" y="747681"/>
            <a:ext cx="10515600" cy="94300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42038"/>
          </a:xfrm>
          <a:prstGeom prst="rect">
            <a:avLst/>
          </a:prstGeom>
        </p:spPr>
        <p:txBody>
          <a:bodyPr vert="eaVer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Text Placeholder 16"/>
          <p:cNvSpPr/>
          <p:nvPr>
            <p:ph type="body" sz="quarter" idx="21" hasCustomPrompt="1"/>
          </p:nvPr>
        </p:nvSpPr>
        <p:spPr>
          <a:xfrm>
            <a:off x="838205" y="175800"/>
            <a:ext cx="10515601" cy="425451"/>
          </a:xfrm>
          <a:prstGeom prst="rect">
            <a:avLst/>
          </a:prstGeom>
        </p:spPr>
        <p:txBody>
          <a:bodyPr anchor="ctr"/>
          <a:lstStyle>
            <a:lvl1pPr marL="0" indent="0" defTabSz="795487">
              <a:spcBef>
                <a:spcPts val="800"/>
              </a:spcBef>
              <a:buSzTx/>
              <a:buFontTx/>
              <a:buNone/>
              <a:defRPr b="1" sz="1740">
                <a:solidFill>
                  <a:srgbClr val="2751A1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r>
              <a:t>عنوان اسلاید: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688931"/>
            <a:ext cx="10515600" cy="100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161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819" y="6153153"/>
            <a:ext cx="1540986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19"/>
          <p:cNvSpPr/>
          <p:nvPr/>
        </p:nvSpPr>
        <p:spPr>
          <a:xfrm>
            <a:off x="11528121" y="175800"/>
            <a:ext cx="663880" cy="425451"/>
          </a:xfrm>
          <a:prstGeom prst="rect">
            <a:avLst/>
          </a:prstGeom>
          <a:solidFill>
            <a:srgbClr val="275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31850" y="6372550"/>
            <a:ext cx="278419" cy="332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Sahel"/>
                <a:ea typeface="Sahel"/>
                <a:cs typeface="Sahel"/>
                <a:sym typeface="Sah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r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89" marR="0" indent="-228589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864" marR="0" indent="-266687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377" marR="0" indent="-320024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113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291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467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645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5822" marR="0" indent="-355582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000" marR="0" indent="-355583" algn="r" defTabSz="914353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ah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ohit.online" TargetMode="Externa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quera.org" TargetMode="External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https://this-person-does-not-exist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cribblediffusion.com" TargetMode="External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hyperlink" Target="http://www.apple.com" TargetMode="External"/><Relationship Id="rId6" Type="http://schemas.openxmlformats.org/officeDocument/2006/relationships/hyperlink" Target="http://www.MidJourney.com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hyperlink" Target="http://www.MidJourney.com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2751A1"/>
                </a:solidFill>
                <a:latin typeface="Vazir"/>
                <a:ea typeface="Vazir"/>
                <a:cs typeface="Vazir"/>
                <a:sym typeface="Vazir"/>
              </a:defRPr>
            </a:lvl1pPr>
          </a:lstStyle>
          <a:p>
            <a:pPr/>
            <a:r>
              <a:t>به نام داناترین</a:t>
            </a:r>
          </a:p>
        </p:txBody>
      </p:sp>
      <p:sp>
        <p:nvSpPr>
          <p:cNvPr id="145" name="Google Shape;122;p29"/>
          <p:cNvSpPr txBox="1"/>
          <p:nvPr/>
        </p:nvSpPr>
        <p:spPr>
          <a:xfrm>
            <a:off x="2014690" y="2826922"/>
            <a:ext cx="8162620" cy="1204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b">
            <a:normAutofit fontScale="100000" lnSpcReduction="0"/>
          </a:bodyPr>
          <a:lstStyle>
            <a:lvl1pPr algn="ctr" rtl="1">
              <a:lnSpc>
                <a:spcPct val="70000"/>
              </a:lnSpc>
              <a:defRPr sz="5200">
                <a:solidFill>
                  <a:srgbClr val="2751A1"/>
                </a:solidFill>
                <a:latin typeface="Lalezar"/>
                <a:ea typeface="Lalezar"/>
                <a:cs typeface="Lalezar"/>
                <a:sym typeface="Lalezar"/>
              </a:defRPr>
            </a:lvl1pPr>
          </a:lstStyle>
          <a:p>
            <a:pPr/>
            <a:r>
              <a:t>هُل دادن :)</a:t>
            </a:r>
          </a:p>
        </p:txBody>
      </p:sp>
      <p:sp>
        <p:nvSpPr>
          <p:cNvPr id="146" name="Google Shape;123;p29"/>
          <p:cNvSpPr txBox="1"/>
          <p:nvPr/>
        </p:nvSpPr>
        <p:spPr>
          <a:xfrm>
            <a:off x="2015132" y="4933186"/>
            <a:ext cx="8161736" cy="136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>
            <a:normAutofit fontScale="100000" lnSpcReduction="0"/>
          </a:bodyPr>
          <a:lstStyle/>
          <a:p>
            <a: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دانشکده‌ی مهندسی کامپیوتر دانشگاه صنعتی شریف</a:t>
            </a:r>
          </a:p>
          <a:p>
            <a:pPr algn="ctr" rtl="1">
              <a:defRPr b="1" sz="20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تابستان ۱۴۰۲</a:t>
            </a:r>
          </a:p>
        </p:txBody>
      </p:sp>
      <p:sp>
        <p:nvSpPr>
          <p:cNvPr id="147" name="دورهی خلاقیت الگوریتمی و برنامهنویسی پایتون"/>
          <p:cNvSpPr txBox="1"/>
          <p:nvPr/>
        </p:nvSpPr>
        <p:spPr>
          <a:xfrm>
            <a:off x="3134637" y="2203869"/>
            <a:ext cx="5922726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rtl="1">
              <a:defRPr b="1" sz="2400">
                <a:solidFill>
                  <a:srgbClr val="00A2FF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دوره‌ی خلاقیت الگوریتمی و برنامه‌نویسی پایتون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محل برگزاری کلاس‌ها: محیط vc.sharif.edu/python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mohit.online</a:t>
            </a:r>
            <a:r>
              <a:t>  </a:t>
            </a:r>
          </a:p>
        </p:txBody>
      </p:sp>
      <p:pic>
        <p:nvPicPr>
          <p:cNvPr id="191" name="Screen Shot 2023-07-07 at 11.45.30 PM.png" descr="Screen Shot 2023-07-07 at 11.45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013" y="1034803"/>
            <a:ext cx="10375974" cy="4815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pPr>
            <a:r>
              <a:t>ارسال تمرین‌ها: کوئرا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quera.org</a:t>
            </a:r>
          </a:p>
        </p:txBody>
      </p:sp>
      <p:pic>
        <p:nvPicPr>
          <p:cNvPr id="194" name="Screen Shot 2023-07-07 at 11.51.01 PM.png" descr="Screen Shot 2023-07-07 at 11.51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991" y="942296"/>
            <a:ext cx="9794018" cy="4768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دیدن ویدئوهای دوره: مکتب‌خونه maktabkhooneh.org </a:t>
            </a:r>
          </a:p>
        </p:txBody>
      </p:sp>
      <p:pic>
        <p:nvPicPr>
          <p:cNvPr id="197" name="Screen Shot 2023-07-07 at 11.59.21 PM.png" descr="Screen Shot 2023-07-07 at 11.59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8711" y="896229"/>
            <a:ext cx="8313039" cy="506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چالش ببراس: fatemichallenge.ir</a:t>
            </a:r>
          </a:p>
        </p:txBody>
      </p:sp>
      <p:pic>
        <p:nvPicPr>
          <p:cNvPr id="200" name="Screen Shot 2023-07-08 at 1.51.38 AM.png" descr="Screen Shot 2023-07-08 at 1.51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272" y="769120"/>
            <a:ext cx="8946860" cy="5346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ntent Placeholder 2"/>
          <p:cNvSpPr txBox="1"/>
          <p:nvPr>
            <p:ph type="body" idx="1"/>
          </p:nvPr>
        </p:nvSpPr>
        <p:spPr>
          <a:xfrm>
            <a:off x="838200" y="1116819"/>
            <a:ext cx="10515600" cy="4870623"/>
          </a:xfrm>
          <a:prstGeom prst="rect">
            <a:avLst/>
          </a:prstGeom>
        </p:spPr>
        <p:txBody>
          <a:bodyPr/>
          <a:lstStyle>
            <a:lvl1pPr algn="just" rtl="1">
              <a:defRPr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lvl1pPr>
          </a:lstStyle>
          <a:p>
            <a:pPr/>
            <a:r>
              <a:t>مخصوص دانش‌آموزانی که در کلاس‌های دوره (حضوری یا مجازی) به صورت منظم شرکت کنند و تمرین‌ها را به‌موقع انجام دهند.</a:t>
            </a:r>
          </a:p>
        </p:txBody>
      </p:sp>
      <p:sp>
        <p:nvSpPr>
          <p:cNvPr id="203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گواهی‌نامه‌ی موفقیت در دوره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338" y="2689493"/>
            <a:ext cx="5941747" cy="4168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4913" y="3206774"/>
            <a:ext cx="708596" cy="69071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گواهینامهی موفقیت"/>
          <p:cNvSpPr txBox="1"/>
          <p:nvPr/>
        </p:nvSpPr>
        <p:spPr>
          <a:xfrm>
            <a:off x="3313535" y="3988952"/>
            <a:ext cx="17313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rtl="1">
              <a:defRPr/>
            </a:lvl1pPr>
          </a:lstStyle>
          <a:p>
            <a:pPr/>
            <a:r>
              <a:t>گواهی‌نامه‌ی موفقیت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ویژگی مشترک همه‌ی این افراد چیست؟</a:t>
            </a:r>
          </a:p>
        </p:txBody>
      </p:sp>
      <p:pic>
        <p:nvPicPr>
          <p:cNvPr id="150" name="Screen Shot 2023-07-06 at 11.28.35 PM.png" descr="Screen Shot 2023-07-06 at 11.28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5563" b="0"/>
          <a:stretch>
            <a:fillRect/>
          </a:stretch>
        </p:blipFill>
        <p:spPr>
          <a:xfrm>
            <a:off x="2030824" y="34673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creen Shot 2023-07-06 at 11.43.58 PM.png" descr="Screen Shot 2023-07-06 at 11.43.58 PM.png"/>
          <p:cNvPicPr>
            <a:picLocks noChangeAspect="1"/>
          </p:cNvPicPr>
          <p:nvPr/>
        </p:nvPicPr>
        <p:blipFill>
          <a:blip r:embed="rId3">
            <a:extLst/>
          </a:blip>
          <a:srcRect l="0" t="0" r="3443" b="0"/>
          <a:stretch>
            <a:fillRect/>
          </a:stretch>
        </p:blipFill>
        <p:spPr>
          <a:xfrm>
            <a:off x="2030824" y="85060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23-07-06 at 11.44.52 PM.png" descr="Screen Shot 2023-07-06 at 11.44.52 PM.png"/>
          <p:cNvPicPr>
            <a:picLocks noChangeAspect="1"/>
          </p:cNvPicPr>
          <p:nvPr/>
        </p:nvPicPr>
        <p:blipFill>
          <a:blip r:embed="rId4">
            <a:extLst/>
          </a:blip>
          <a:srcRect l="0" t="0" r="5530" b="0"/>
          <a:stretch>
            <a:fillRect/>
          </a:stretch>
        </p:blipFill>
        <p:spPr>
          <a:xfrm>
            <a:off x="4826000" y="3467397"/>
            <a:ext cx="2540000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 Shot 2023-07-06 at 11.45.13 PM.png" descr="Screen Shot 2023-07-06 at 11.45.13 PM.png"/>
          <p:cNvPicPr>
            <a:picLocks noChangeAspect="1"/>
          </p:cNvPicPr>
          <p:nvPr/>
        </p:nvPicPr>
        <p:blipFill>
          <a:blip r:embed="rId5">
            <a:extLst/>
          </a:blip>
          <a:srcRect l="0" t="0" r="5074" b="0"/>
          <a:stretch>
            <a:fillRect/>
          </a:stretch>
        </p:blipFill>
        <p:spPr>
          <a:xfrm>
            <a:off x="7621175" y="85060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 Shot 2023-07-06 at 11.45.54 PM.png" descr="Screen Shot 2023-07-06 at 11.45.54 PM.png"/>
          <p:cNvPicPr>
            <a:picLocks noChangeAspect="1"/>
          </p:cNvPicPr>
          <p:nvPr/>
        </p:nvPicPr>
        <p:blipFill>
          <a:blip r:embed="rId6">
            <a:extLst/>
          </a:blip>
          <a:srcRect l="2466" t="0" r="2466" b="0"/>
          <a:stretch>
            <a:fillRect/>
          </a:stretch>
        </p:blipFill>
        <p:spPr>
          <a:xfrm>
            <a:off x="7621176" y="34673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4593" b="0"/>
          <a:stretch>
            <a:fillRect/>
          </a:stretch>
        </p:blipFill>
        <p:spPr>
          <a:xfrm>
            <a:off x="4826000" y="850602"/>
            <a:ext cx="2540000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solidFill>
                  <a:srgbClr val="9F0534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هیچ کدام واقعی نیستند!</a:t>
            </a:r>
          </a:p>
        </p:txBody>
      </p:sp>
      <p:pic>
        <p:nvPicPr>
          <p:cNvPr id="158" name="Screen Shot 2023-07-06 at 11.28.35 PM.png" descr="Screen Shot 2023-07-06 at 11.28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5563" b="0"/>
          <a:stretch>
            <a:fillRect/>
          </a:stretch>
        </p:blipFill>
        <p:spPr>
          <a:xfrm>
            <a:off x="2030824" y="34673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3-07-06 at 11.43.58 PM.png" descr="Screen Shot 2023-07-06 at 11.43.58 PM.png"/>
          <p:cNvPicPr>
            <a:picLocks noChangeAspect="1"/>
          </p:cNvPicPr>
          <p:nvPr/>
        </p:nvPicPr>
        <p:blipFill>
          <a:blip r:embed="rId3">
            <a:extLst/>
          </a:blip>
          <a:srcRect l="0" t="0" r="3443" b="0"/>
          <a:stretch>
            <a:fillRect/>
          </a:stretch>
        </p:blipFill>
        <p:spPr>
          <a:xfrm>
            <a:off x="2030824" y="85060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23-07-06 at 11.44.52 PM.png" descr="Screen Shot 2023-07-06 at 11.44.52 PM.png"/>
          <p:cNvPicPr>
            <a:picLocks noChangeAspect="1"/>
          </p:cNvPicPr>
          <p:nvPr/>
        </p:nvPicPr>
        <p:blipFill>
          <a:blip r:embed="rId4">
            <a:extLst/>
          </a:blip>
          <a:srcRect l="0" t="0" r="5530" b="0"/>
          <a:stretch>
            <a:fillRect/>
          </a:stretch>
        </p:blipFill>
        <p:spPr>
          <a:xfrm>
            <a:off x="4826000" y="3467397"/>
            <a:ext cx="2540000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 Shot 2023-07-06 at 11.45.13 PM.png" descr="Screen Shot 2023-07-06 at 11.45.13 PM.png"/>
          <p:cNvPicPr>
            <a:picLocks noChangeAspect="1"/>
          </p:cNvPicPr>
          <p:nvPr/>
        </p:nvPicPr>
        <p:blipFill>
          <a:blip r:embed="rId5">
            <a:extLst/>
          </a:blip>
          <a:srcRect l="0" t="0" r="5074" b="0"/>
          <a:stretch>
            <a:fillRect/>
          </a:stretch>
        </p:blipFill>
        <p:spPr>
          <a:xfrm>
            <a:off x="7621175" y="850602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23-07-06 at 11.45.54 PM.png" descr="Screen Shot 2023-07-06 at 11.45.54 PM.png"/>
          <p:cNvPicPr>
            <a:picLocks noChangeAspect="1"/>
          </p:cNvPicPr>
          <p:nvPr/>
        </p:nvPicPr>
        <p:blipFill>
          <a:blip r:embed="rId6">
            <a:extLst/>
          </a:blip>
          <a:srcRect l="2466" t="0" r="2466" b="0"/>
          <a:stretch>
            <a:fillRect/>
          </a:stretch>
        </p:blipFill>
        <p:spPr>
          <a:xfrm>
            <a:off x="7621176" y="34673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4593" b="0"/>
          <a:stretch>
            <a:fillRect/>
          </a:stretch>
        </p:blipFill>
        <p:spPr>
          <a:xfrm>
            <a:off x="4826000" y="850602"/>
            <a:ext cx="2540000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https://this-person-does-not-exist.com"/>
          <p:cNvSpPr txBox="1"/>
          <p:nvPr/>
        </p:nvSpPr>
        <p:spPr>
          <a:xfrm>
            <a:off x="2854729" y="6129785"/>
            <a:ext cx="648254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Sahel"/>
                <a:ea typeface="Sahel"/>
                <a:cs typeface="Sahel"/>
                <a:sym typeface="Sahel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F5F5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 invalidUrl="" action="" tgtFrame="" tooltip="" history="1" highlightClick="0" endSnd="0"/>
              </a:rPr>
              <a:t>https://this-person-does-not-exist.com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هوش مصنوعی</a:t>
            </a:r>
          </a:p>
        </p:txBody>
      </p:sp>
      <p:sp>
        <p:nvSpPr>
          <p:cNvPr id="167" name="www.scribblediffusion.com"/>
          <p:cNvSpPr txBox="1"/>
          <p:nvPr/>
        </p:nvSpPr>
        <p:spPr>
          <a:xfrm>
            <a:off x="3794516" y="6129785"/>
            <a:ext cx="460296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Sahel"/>
                <a:ea typeface="Sahel"/>
                <a:cs typeface="Sahel"/>
                <a:sym typeface="Sahel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F5F5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www.scribblediffusion.com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470" y="812010"/>
            <a:ext cx="9305060" cy="4807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6"/>
          <p:cNvSpPr/>
          <p:nvPr>
            <p:ph type="body" idx="21"/>
          </p:nvPr>
        </p:nvSpPr>
        <p:spPr>
          <a:xfrm>
            <a:off x="838200" y="45342"/>
            <a:ext cx="10515600" cy="6863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59492" rtl="1">
              <a:spcBef>
                <a:spcPts val="900"/>
              </a:spcBef>
              <a:defRPr sz="3008"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هوش مصنوعی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908" y="1637772"/>
            <a:ext cx="3582457" cy="358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31690" r="0" b="1660"/>
          <a:stretch>
            <a:fillRect/>
          </a:stretch>
        </p:blipFill>
        <p:spPr>
          <a:xfrm>
            <a:off x="4305430" y="1638300"/>
            <a:ext cx="3582358" cy="358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463" t="0" r="48104" b="0"/>
          <a:stretch>
            <a:fillRect/>
          </a:stretch>
        </p:blipFill>
        <p:spPr>
          <a:xfrm>
            <a:off x="7928690" y="1637704"/>
            <a:ext cx="3581401" cy="358242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ww.MidJourney.com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4228078" y="6129785"/>
            <a:ext cx="373584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Sahel"/>
                <a:ea typeface="Sahel"/>
                <a:cs typeface="Sahel"/>
                <a:sym typeface="Sahel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F5F5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www.MidJourney.com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158" y="1202890"/>
            <a:ext cx="4331235" cy="4452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3549" y="1202890"/>
            <a:ext cx="5936293" cy="4452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ww.MidJourney.com"/>
          <p:cNvSpPr txBox="1"/>
          <p:nvPr/>
        </p:nvSpPr>
        <p:spPr>
          <a:xfrm>
            <a:off x="4228078" y="6129785"/>
            <a:ext cx="373584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53" rtl="1">
              <a:lnSpc>
                <a:spcPct val="90000"/>
              </a:lnSpc>
              <a:spcBef>
                <a:spcPts val="1000"/>
              </a:spcBef>
              <a:def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Sahel"/>
                <a:ea typeface="Sahel"/>
                <a:cs typeface="Sahel"/>
                <a:sym typeface="Sahel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F5F5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www.MidJourney.com</a:t>
            </a:r>
          </a:p>
        </p:txBody>
      </p:sp>
      <p:sp>
        <p:nvSpPr>
          <p:cNvPr id="179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هوش مصنوعی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ntent Placeholder 2"/>
          <p:cNvSpPr txBox="1"/>
          <p:nvPr>
            <p:ph type="body" sz="quarter" idx="1"/>
          </p:nvPr>
        </p:nvSpPr>
        <p:spPr>
          <a:xfrm>
            <a:off x="3154846" y="2308272"/>
            <a:ext cx="5882308" cy="1530444"/>
          </a:xfrm>
          <a:prstGeom prst="rect">
            <a:avLst/>
          </a:prstGeom>
        </p:spPr>
        <p:txBody>
          <a:bodyPr/>
          <a:lstStyle/>
          <a:p>
            <a:pPr marL="0" indent="0" algn="ctr" defTabSz="758913" rtl="1">
              <a:spcBef>
                <a:spcPts val="800"/>
              </a:spcBef>
              <a:buSzTx/>
              <a:buFontTx/>
              <a:buNone/>
              <a:defRPr sz="3568">
                <a:solidFill>
                  <a:srgbClr val="5F5F5F"/>
                </a:solidFill>
                <a:latin typeface="Sahel"/>
                <a:ea typeface="Sahel"/>
                <a:cs typeface="Sahel"/>
                <a:sym typeface="Sahel"/>
              </a:defRPr>
            </a:pPr>
            <a:r>
              <a:t>شناخت الگوریتم‌ها</a:t>
            </a:r>
          </a:p>
          <a:p>
            <a:pPr marL="0" indent="0" algn="ctr" defTabSz="758913" rtl="1">
              <a:spcBef>
                <a:spcPts val="800"/>
              </a:spcBef>
              <a:buSzTx/>
              <a:buFontTx/>
              <a:buNone/>
              <a:defRPr sz="3568">
                <a:solidFill>
                  <a:srgbClr val="5F5F5F"/>
                </a:solidFill>
                <a:latin typeface="Sahel"/>
                <a:ea typeface="Sahel"/>
                <a:cs typeface="Sahel"/>
                <a:sym typeface="Sahel"/>
              </a:defRPr>
            </a:pPr>
            <a:r>
              <a:t>برنامه‌نویسی پایتون</a:t>
            </a:r>
          </a:p>
        </p:txBody>
      </p:sp>
      <p:sp>
        <p:nvSpPr>
          <p:cNvPr id="182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دروازه‌ی یادگیری هوش مصنوعی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tent Placeholder 2"/>
          <p:cNvSpPr txBox="1"/>
          <p:nvPr>
            <p:ph type="body" idx="1"/>
          </p:nvPr>
        </p:nvSpPr>
        <p:spPr>
          <a:xfrm>
            <a:off x="838200" y="1116819"/>
            <a:ext cx="10515600" cy="4870623"/>
          </a:xfrm>
          <a:prstGeom prst="rect">
            <a:avLst/>
          </a:prstGeom>
        </p:spPr>
        <p:txBody>
          <a:bodyPr/>
          <a:lstStyle/>
          <a:p>
            <a:pPr marL="224017" indent="-224017" defTabSz="896066" rtl="1">
              <a:spcBef>
                <a:spcPts val="900"/>
              </a:spcBef>
              <a:defRPr sz="274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طول دوره‌: ۸ هفته </a:t>
            </a:r>
          </a:p>
          <a:p>
            <a:pPr marL="224017" indent="-224017" defTabSz="896066" rtl="1">
              <a:spcBef>
                <a:spcPts val="900"/>
              </a:spcBef>
              <a:defRPr sz="274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حضوری و مجازی</a:t>
            </a:r>
          </a:p>
          <a:p>
            <a:pPr marL="224017" indent="-224017" defTabSz="896066" rtl="1">
              <a:spcBef>
                <a:spcPts val="900"/>
              </a:spcBef>
              <a:defRPr sz="274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کلاس‌های درسی: شنبه‌ها </a:t>
            </a:r>
          </a:p>
          <a:p>
            <a:pPr lvl="1" marL="672050" indent="-224017" defTabSz="896066" rtl="1">
              <a:spcBef>
                <a:spcPts val="900"/>
              </a:spcBef>
              <a:defRPr sz="225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ساعت ۹ تا ۱۰: خلاقیت الگوریتمی</a:t>
            </a:r>
          </a:p>
          <a:p>
            <a:pPr lvl="1" marL="672050" indent="-224017" defTabSz="896066" rtl="1">
              <a:spcBef>
                <a:spcPts val="900"/>
              </a:spcBef>
              <a:defRPr sz="225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ساعت ۱۰:۱۵ تا ۱۱:۱۵: برنامه‌نویسی پایتون</a:t>
            </a:r>
          </a:p>
          <a:p>
            <a:pPr marL="224017" indent="-224017" defTabSz="896066" rtl="1">
              <a:spcBef>
                <a:spcPts val="900"/>
              </a:spcBef>
              <a:defRPr sz="274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کلاس‌های حل‌تمرین و رفع اشکال: یک بار در هفته (مجازی)، ۶۰ دقیقه</a:t>
            </a:r>
          </a:p>
          <a:p>
            <a:pPr lvl="1" marL="672050" indent="-224017" defTabSz="896066" rtl="1">
              <a:spcBef>
                <a:spcPts val="900"/>
              </a:spcBef>
              <a:defRPr sz="225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کلاس جداگانه برای گروه‌های کوچک‌تر</a:t>
            </a:r>
          </a:p>
          <a:p>
            <a:pPr lvl="1" marL="672050" indent="-224017" defTabSz="896066" rtl="1">
              <a:spcBef>
                <a:spcPts val="900"/>
              </a:spcBef>
              <a:defRPr sz="2254"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pPr>
            <a:r>
              <a:t>انتخاب زمان کلاس حل تمرین از بین زمان‌های موجود با خودتان</a:t>
            </a:r>
          </a:p>
        </p:txBody>
      </p:sp>
      <p:sp>
        <p:nvSpPr>
          <p:cNvPr id="185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برنامه‌ی دوره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2"/>
          <p:cNvSpPr txBox="1"/>
          <p:nvPr>
            <p:ph type="body" idx="1"/>
          </p:nvPr>
        </p:nvSpPr>
        <p:spPr>
          <a:xfrm>
            <a:off x="838200" y="1116819"/>
            <a:ext cx="10515600" cy="4870623"/>
          </a:xfrm>
          <a:prstGeom prst="rect">
            <a:avLst/>
          </a:prstGeom>
        </p:spPr>
        <p:txBody>
          <a:bodyPr/>
          <a:lstStyle>
            <a:lvl1pPr algn="just" rtl="1">
              <a:defRPr>
                <a:solidFill>
                  <a:srgbClr val="5F5F5F"/>
                </a:solidFill>
                <a:latin typeface="Vazir"/>
                <a:ea typeface="Vazir"/>
                <a:cs typeface="Vazir"/>
                <a:sym typeface="Vazir"/>
              </a:defRPr>
            </a:lvl1pPr>
          </a:lstStyle>
          <a:p>
            <a:pPr/>
            <a:r>
              <a:t>خیر. شما می‌توانید آموزش‌ها و تمرین‌های کل دوره‌ را با استفاده از یک تلفن هوشمند بگذرانید.</a:t>
            </a:r>
          </a:p>
        </p:txBody>
      </p:sp>
      <p:sp>
        <p:nvSpPr>
          <p:cNvPr id="188" name="Text Placeholder 6"/>
          <p:cNvSpPr/>
          <p:nvPr/>
        </p:nvSpPr>
        <p:spPr>
          <a:xfrm>
            <a:off x="838200" y="45342"/>
            <a:ext cx="10515600" cy="68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 defTabSz="859492" rtl="1">
              <a:lnSpc>
                <a:spcPct val="90000"/>
              </a:lnSpc>
              <a:spcBef>
                <a:spcPts val="900"/>
              </a:spcBef>
              <a:defRPr b="1" sz="3008">
                <a:solidFill>
                  <a:srgbClr val="2751A1"/>
                </a:solidFill>
                <a:latin typeface="Vazir-Bold"/>
                <a:ea typeface="Vazir-Bold"/>
                <a:cs typeface="Vazir-Bold"/>
                <a:sym typeface="Vazir-Bold"/>
              </a:defRPr>
            </a:lvl1pPr>
          </a:lstStyle>
          <a:p>
            <a:pPr/>
            <a:r>
              <a:t>آیا در طول دوره دسترسی به کامپیوتر یا لپ‌تاپ ضروری است؟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